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4" r:id="rId17"/>
    <p:sldId id="295" r:id="rId18"/>
    <p:sldId id="275" r:id="rId19"/>
    <p:sldId id="276" r:id="rId20"/>
    <p:sldId id="299" r:id="rId21"/>
    <p:sldId id="300" r:id="rId22"/>
    <p:sldId id="302" r:id="rId23"/>
    <p:sldId id="277" r:id="rId24"/>
    <p:sldId id="282" r:id="rId25"/>
    <p:sldId id="283" r:id="rId26"/>
    <p:sldId id="284" r:id="rId27"/>
    <p:sldId id="285" r:id="rId28"/>
    <p:sldId id="287" r:id="rId29"/>
    <p:sldId id="288" r:id="rId30"/>
    <p:sldId id="289" r:id="rId31"/>
    <p:sldId id="290" r:id="rId32"/>
    <p:sldId id="291" r:id="rId33"/>
    <p:sldId id="292" r:id="rId34"/>
    <p:sldId id="294" r:id="rId35"/>
    <p:sldId id="304" r:id="rId36"/>
    <p:sldId id="305" r:id="rId37"/>
    <p:sldId id="279" r:id="rId38"/>
    <p:sldId id="303" r:id="rId39"/>
  </p:sldIdLst>
  <p:sldSz cx="12192000" cy="6858000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83F9BB50-505A-4676-86B5-261F8565051A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9"/>
            <p14:sldId id="270"/>
            <p14:sldId id="271"/>
            <p14:sldId id="272"/>
            <p14:sldId id="274"/>
            <p14:sldId id="295"/>
            <p14:sldId id="275"/>
            <p14:sldId id="276"/>
            <p14:sldId id="299"/>
            <p14:sldId id="300"/>
            <p14:sldId id="302"/>
            <p14:sldId id="277"/>
            <p14:sldId id="282"/>
            <p14:sldId id="283"/>
            <p14:sldId id="284"/>
            <p14:sldId id="285"/>
            <p14:sldId id="287"/>
            <p14:sldId id="288"/>
            <p14:sldId id="289"/>
            <p14:sldId id="290"/>
            <p14:sldId id="291"/>
            <p14:sldId id="292"/>
            <p14:sldId id="294"/>
            <p14:sldId id="304"/>
            <p14:sldId id="305"/>
            <p14:sldId id="279"/>
            <p14:sldId id="303"/>
          </p14:sldIdLst>
        </p14:section>
        <p14:section name="Seção sem Título" id="{A4C412C6-1A85-49BA-8BE1-BAFBAFFE7D6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71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B5A25D5-B846-44C7-8FB2-9F99E896ABA6}" type="datetimeFigureOut">
              <a:rPr lang="pt-BR" smtClean="0"/>
              <a:pPr/>
              <a:t>30/01/2020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3089350-EDC4-403F-A7A9-8EFDA4184A6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7629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068E-8D10-4300-9B2C-BF528B7F477F}" type="datetimeFigureOut">
              <a:rPr lang="pt-BR" smtClean="0"/>
              <a:pPr/>
              <a:t>30/01/2020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1A88-3DB1-4A28-8F6C-BC95A51321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130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068E-8D10-4300-9B2C-BF528B7F477F}" type="datetimeFigureOut">
              <a:rPr lang="pt-BR" smtClean="0"/>
              <a:pPr/>
              <a:t>30/01/2020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1A88-3DB1-4A28-8F6C-BC95A51321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72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068E-8D10-4300-9B2C-BF528B7F477F}" type="datetimeFigureOut">
              <a:rPr lang="pt-BR" smtClean="0"/>
              <a:pPr/>
              <a:t>30/01/2020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1A88-3DB1-4A28-8F6C-BC95A51321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657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068E-8D10-4300-9B2C-BF528B7F477F}" type="datetimeFigureOut">
              <a:rPr lang="pt-BR" smtClean="0"/>
              <a:pPr/>
              <a:t>30/01/2020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1A88-3DB1-4A28-8F6C-BC95A51321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04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068E-8D10-4300-9B2C-BF528B7F477F}" type="datetimeFigureOut">
              <a:rPr lang="pt-BR" smtClean="0"/>
              <a:pPr/>
              <a:t>30/01/2020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1A88-3DB1-4A28-8F6C-BC95A51321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17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068E-8D10-4300-9B2C-BF528B7F477F}" type="datetimeFigureOut">
              <a:rPr lang="pt-BR" smtClean="0"/>
              <a:pPr/>
              <a:t>30/01/2020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1A88-3DB1-4A28-8F6C-BC95A51321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315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068E-8D10-4300-9B2C-BF528B7F477F}" type="datetimeFigureOut">
              <a:rPr lang="pt-BR" smtClean="0"/>
              <a:pPr/>
              <a:t>30/01/2020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1A88-3DB1-4A28-8F6C-BC95A51321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9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068E-8D10-4300-9B2C-BF528B7F477F}" type="datetimeFigureOut">
              <a:rPr lang="pt-BR" smtClean="0"/>
              <a:pPr/>
              <a:t>30/01/2020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1A88-3DB1-4A28-8F6C-BC95A51321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161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068E-8D10-4300-9B2C-BF528B7F477F}" type="datetimeFigureOut">
              <a:rPr lang="pt-BR" smtClean="0"/>
              <a:pPr/>
              <a:t>30/01/2020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1A88-3DB1-4A28-8F6C-BC95A51321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15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068E-8D10-4300-9B2C-BF528B7F477F}" type="datetimeFigureOut">
              <a:rPr lang="pt-BR" smtClean="0"/>
              <a:pPr/>
              <a:t>30/01/2020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1A88-3DB1-4A28-8F6C-BC95A51321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880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068E-8D10-4300-9B2C-BF528B7F477F}" type="datetimeFigureOut">
              <a:rPr lang="pt-BR" smtClean="0"/>
              <a:pPr/>
              <a:t>30/01/2020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1A88-3DB1-4A28-8F6C-BC95A51321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94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E068E-8D10-4300-9B2C-BF528B7F477F}" type="datetimeFigureOut">
              <a:rPr lang="pt-BR" smtClean="0"/>
              <a:pPr/>
              <a:t>30/01/2020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31A88-3DB1-4A28-8F6C-BC95A51321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547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20504"/>
            <a:ext cx="10515600" cy="5854537"/>
          </a:xfrm>
          <a:solidFill>
            <a:schemeClr val="bg1">
              <a:alpha val="93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pt-BR" sz="8000" dirty="0" smtClean="0">
                <a:solidFill>
                  <a:srgbClr val="00B050"/>
                </a:solidFill>
                <a:latin typeface="+mj-lt"/>
              </a:rPr>
              <a:t>1-Revisão </a:t>
            </a:r>
            <a:r>
              <a:rPr lang="pt-BR" sz="8000" dirty="0">
                <a:solidFill>
                  <a:srgbClr val="00B050"/>
                </a:solidFill>
                <a:latin typeface="+mj-lt"/>
              </a:rPr>
              <a:t>salarial anual dos servidores: Índice Nacional de Preço ao Consumidor (INPC); mais 15% de ganho real. </a:t>
            </a:r>
            <a:endParaRPr lang="pt-BR" sz="8000" dirty="0" smtClean="0">
              <a:solidFill>
                <a:srgbClr val="00B050"/>
              </a:solidFill>
              <a:latin typeface="+mj-lt"/>
            </a:endParaRPr>
          </a:p>
          <a:p>
            <a:pPr marL="0" lvl="0" indent="0" algn="ctr">
              <a:buNone/>
            </a:pPr>
            <a:r>
              <a:rPr lang="pt-BR" sz="8000" dirty="0" smtClean="0">
                <a:solidFill>
                  <a:srgbClr val="FF0000"/>
                </a:solidFill>
                <a:latin typeface="+mj-lt"/>
              </a:rPr>
              <a:t>Concedeu o INPC 4,48%</a:t>
            </a:r>
            <a:endParaRPr lang="pt-BR" sz="8000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  <a:scene3d>
            <a:camera prst="orthographicFront"/>
            <a:lightRig rig="contrasting" dir="t"/>
          </a:scene3d>
        </p:spPr>
      </p:pic>
    </p:spTree>
    <p:extLst>
      <p:ext uri="{BB962C8B-B14F-4D97-AF65-F5344CB8AC3E}">
        <p14:creationId xmlns:p14="http://schemas.microsoft.com/office/powerpoint/2010/main" val="246297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7896" y="759854"/>
            <a:ext cx="10515600" cy="5764839"/>
          </a:xfrm>
        </p:spPr>
        <p:txBody>
          <a:bodyPr/>
          <a:lstStyle/>
          <a:p>
            <a:pPr marL="0" indent="0" algn="ctr">
              <a:buNone/>
            </a:pPr>
            <a:r>
              <a:rPr lang="pt-BR" sz="8000" dirty="0" smtClean="0">
                <a:solidFill>
                  <a:srgbClr val="00B050"/>
                </a:solidFill>
              </a:rPr>
              <a:t>10-Equiparação </a:t>
            </a:r>
            <a:r>
              <a:rPr lang="pt-BR" sz="8000" dirty="0" smtClean="0">
                <a:solidFill>
                  <a:srgbClr val="00B050"/>
                </a:solidFill>
              </a:rPr>
              <a:t>dos  </a:t>
            </a:r>
            <a:r>
              <a:rPr lang="pt-BR" sz="8000" dirty="0">
                <a:solidFill>
                  <a:srgbClr val="00B050"/>
                </a:solidFill>
              </a:rPr>
              <a:t>motoristas da Prefeitura </a:t>
            </a:r>
            <a:r>
              <a:rPr lang="pt-BR" sz="8000" dirty="0" smtClean="0">
                <a:solidFill>
                  <a:srgbClr val="00B050"/>
                </a:solidFill>
              </a:rPr>
              <a:t>com os</a:t>
            </a:r>
            <a:r>
              <a:rPr lang="pt-BR" sz="8000" dirty="0" smtClean="0">
                <a:solidFill>
                  <a:srgbClr val="00B050"/>
                </a:solidFill>
              </a:rPr>
              <a:t> </a:t>
            </a:r>
            <a:r>
              <a:rPr lang="pt-BR" sz="8000" dirty="0" smtClean="0">
                <a:solidFill>
                  <a:srgbClr val="00B050"/>
                </a:solidFill>
              </a:rPr>
              <a:t>operadores </a:t>
            </a:r>
            <a:r>
              <a:rPr lang="pt-BR" sz="8000" dirty="0">
                <a:solidFill>
                  <a:srgbClr val="00B050"/>
                </a:solidFill>
              </a:rPr>
              <a:t>de máquina</a:t>
            </a:r>
            <a:r>
              <a:rPr lang="pt-BR" sz="8000" dirty="0" smtClean="0">
                <a:solidFill>
                  <a:srgbClr val="00B050"/>
                </a:solidFill>
              </a:rPr>
              <a:t>. </a:t>
            </a:r>
          </a:p>
          <a:p>
            <a:pPr marL="0" indent="0" algn="ctr">
              <a:buNone/>
            </a:pPr>
            <a:r>
              <a:rPr lang="pt-BR" sz="8000" dirty="0" smtClean="0">
                <a:solidFill>
                  <a:srgbClr val="FF0000"/>
                </a:solidFill>
              </a:rPr>
              <a:t>Não </a:t>
            </a:r>
            <a:r>
              <a:rPr lang="pt-BR" sz="8000" dirty="0">
                <a:solidFill>
                  <a:srgbClr val="FF0000"/>
                </a:solidFill>
              </a:rPr>
              <a:t>tem como</a:t>
            </a:r>
          </a:p>
          <a:p>
            <a:pPr marL="0" indent="0" algn="ctr">
              <a:buNone/>
            </a:pPr>
            <a:endParaRPr lang="pt-BR" sz="80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73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76518"/>
            <a:ext cx="10515600" cy="5700445"/>
          </a:xfrm>
        </p:spPr>
        <p:txBody>
          <a:bodyPr/>
          <a:lstStyle/>
          <a:p>
            <a:pPr marL="0" indent="0" algn="ctr">
              <a:buNone/>
            </a:pPr>
            <a:endParaRPr lang="pt-BR" sz="8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pt-BR" sz="8000" dirty="0" smtClean="0">
                <a:solidFill>
                  <a:srgbClr val="00B050"/>
                </a:solidFill>
              </a:rPr>
              <a:t>11</a:t>
            </a:r>
            <a:r>
              <a:rPr lang="pt-BR" sz="8000" b="1" dirty="0" smtClean="0">
                <a:solidFill>
                  <a:srgbClr val="00B050"/>
                </a:solidFill>
              </a:rPr>
              <a:t>-</a:t>
            </a:r>
            <a:r>
              <a:rPr lang="pt-BR" sz="8000" dirty="0" smtClean="0">
                <a:solidFill>
                  <a:srgbClr val="00B050"/>
                </a:solidFill>
              </a:rPr>
              <a:t>Reajuste </a:t>
            </a:r>
            <a:r>
              <a:rPr lang="pt-BR" sz="8000" dirty="0">
                <a:solidFill>
                  <a:srgbClr val="00B050"/>
                </a:solidFill>
              </a:rPr>
              <a:t>salarial do zelador</a:t>
            </a:r>
            <a:r>
              <a:rPr lang="pt-BR" sz="8000" dirty="0" smtClean="0">
                <a:solidFill>
                  <a:srgbClr val="00B05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pt-BR" sz="8000" dirty="0">
                <a:solidFill>
                  <a:srgbClr val="FF0000"/>
                </a:solidFill>
              </a:rPr>
              <a:t>Não tem como</a:t>
            </a:r>
          </a:p>
          <a:p>
            <a:pPr marL="0" indent="0" algn="ctr">
              <a:buNone/>
            </a:pPr>
            <a:endParaRPr lang="pt-BR" sz="80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02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12443" y="259307"/>
            <a:ext cx="10515600" cy="621387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sz="8000" dirty="0" smtClean="0">
                <a:solidFill>
                  <a:srgbClr val="00B050"/>
                </a:solidFill>
              </a:rPr>
              <a:t>12-Incorporação </a:t>
            </a:r>
            <a:r>
              <a:rPr lang="pt-BR" sz="8000" dirty="0">
                <a:solidFill>
                  <a:srgbClr val="00B050"/>
                </a:solidFill>
              </a:rPr>
              <a:t>da gratificação de Gerência no salário base dos </a:t>
            </a:r>
            <a:r>
              <a:rPr lang="pt-BR" sz="8000" dirty="0" smtClean="0">
                <a:solidFill>
                  <a:srgbClr val="00B050"/>
                </a:solidFill>
              </a:rPr>
              <a:t>enfermeiros</a:t>
            </a:r>
            <a:r>
              <a:rPr lang="pt-BR" sz="8000" b="1" dirty="0" smtClean="0">
                <a:solidFill>
                  <a:srgbClr val="00B050"/>
                </a:solidFill>
              </a:rPr>
              <a:t>, </a:t>
            </a:r>
            <a:r>
              <a:rPr lang="pt-BR" sz="8000" dirty="0" smtClean="0">
                <a:solidFill>
                  <a:srgbClr val="00B050"/>
                </a:solidFill>
              </a:rPr>
              <a:t>já encaminhada para a Procuradoria Municipal, para elaboração do parecer.</a:t>
            </a:r>
          </a:p>
          <a:p>
            <a:pPr marL="0" indent="0" algn="ctr">
              <a:buNone/>
            </a:pPr>
            <a:r>
              <a:rPr lang="pt-BR" sz="8000" dirty="0" smtClean="0">
                <a:solidFill>
                  <a:srgbClr val="FF0000"/>
                </a:solidFill>
              </a:rPr>
              <a:t>Será feito se houver recursos, está em estudo</a:t>
            </a:r>
            <a:endParaRPr lang="pt-BR" sz="8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74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7424"/>
            <a:ext cx="10515600" cy="638792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BR" sz="11400" dirty="0" smtClean="0">
                <a:solidFill>
                  <a:srgbClr val="00B050"/>
                </a:solidFill>
              </a:rPr>
              <a:t>13-Revisão </a:t>
            </a:r>
            <a:r>
              <a:rPr lang="pt-BR" sz="11400" dirty="0">
                <a:solidFill>
                  <a:srgbClr val="00B050"/>
                </a:solidFill>
              </a:rPr>
              <a:t>dos salários dos </a:t>
            </a:r>
            <a:r>
              <a:rPr lang="pt-BR" sz="11400" dirty="0" smtClean="0">
                <a:solidFill>
                  <a:srgbClr val="00B050"/>
                </a:solidFill>
              </a:rPr>
              <a:t>nutricionistas </a:t>
            </a:r>
          </a:p>
          <a:p>
            <a:pPr marL="0" indent="0" algn="ctr">
              <a:buNone/>
            </a:pPr>
            <a:r>
              <a:rPr lang="pt-BR" sz="6900" dirty="0" smtClean="0">
                <a:solidFill>
                  <a:srgbClr val="00B050"/>
                </a:solidFill>
              </a:rPr>
              <a:t>(haja </a:t>
            </a:r>
            <a:r>
              <a:rPr lang="pt-BR" sz="6900" dirty="0">
                <a:solidFill>
                  <a:srgbClr val="00B050"/>
                </a:solidFill>
              </a:rPr>
              <a:t>vista a defasagem ocorrida em comparação com profissionais da saúde, tais como médicos, que tiveram aumento diferenciado (após a greve de 2014) e com a tabela de salários no Edital de Concurso publicado em 14/12/2018 para terapeuta ocupacional e assistente </a:t>
            </a:r>
            <a:r>
              <a:rPr lang="pt-BR" sz="6900" dirty="0" smtClean="0">
                <a:solidFill>
                  <a:srgbClr val="00B050"/>
                </a:solidFill>
              </a:rPr>
              <a:t>social e farmacêuticos)</a:t>
            </a:r>
            <a:r>
              <a:rPr lang="pt-BR" sz="8000" dirty="0" smtClean="0">
                <a:solidFill>
                  <a:srgbClr val="00B05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pt-BR" sz="8000" dirty="0">
                <a:solidFill>
                  <a:srgbClr val="FF0000"/>
                </a:solidFill>
              </a:rPr>
              <a:t>Não tem como</a:t>
            </a:r>
          </a:p>
          <a:p>
            <a:pPr marL="0" indent="0" algn="ctr">
              <a:buNone/>
            </a:pPr>
            <a:endParaRPr lang="pt-BR" sz="80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69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12124"/>
            <a:ext cx="10515600" cy="576483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BR" sz="8000" dirty="0" smtClean="0">
                <a:solidFill>
                  <a:srgbClr val="00B050"/>
                </a:solidFill>
              </a:rPr>
              <a:t>14-Reajuste </a:t>
            </a:r>
            <a:r>
              <a:rPr lang="pt-BR" sz="8000" dirty="0">
                <a:solidFill>
                  <a:srgbClr val="00B050"/>
                </a:solidFill>
              </a:rPr>
              <a:t>da gratificação da equipe que integra o programa do NASF, como já aconteceu no </a:t>
            </a:r>
            <a:r>
              <a:rPr lang="pt-BR" sz="8000" dirty="0" smtClean="0">
                <a:solidFill>
                  <a:srgbClr val="00B050"/>
                </a:solidFill>
              </a:rPr>
              <a:t>PMAQ, já encaminhada para a Procuradoria Municipal, para elaboração do parecer.</a:t>
            </a:r>
          </a:p>
          <a:p>
            <a:pPr marL="0" indent="0" algn="ctr">
              <a:buNone/>
            </a:pPr>
            <a:r>
              <a:rPr lang="pt-BR" sz="8000" dirty="0">
                <a:solidFill>
                  <a:srgbClr val="FF0000"/>
                </a:solidFill>
              </a:rPr>
              <a:t>	</a:t>
            </a:r>
            <a:r>
              <a:rPr lang="pt-BR" sz="8000" dirty="0" smtClean="0">
                <a:solidFill>
                  <a:srgbClr val="FF0000"/>
                </a:solidFill>
              </a:rPr>
              <a:t>Está sendo reformulado e será estudado. Como o NASF está mudando, não tem como fazer por não conhecer o valor do recurso. O recurso é em cima da “produção”.</a:t>
            </a:r>
            <a:r>
              <a:rPr lang="pt-BR" sz="8000" dirty="0" smtClean="0">
                <a:solidFill>
                  <a:srgbClr val="00B050"/>
                </a:solidFill>
              </a:rPr>
              <a:t>  </a:t>
            </a:r>
            <a:endParaRPr lang="pt-BR" sz="80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22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12442" y="875763"/>
            <a:ext cx="10515600" cy="5726202"/>
          </a:xfrm>
        </p:spPr>
        <p:txBody>
          <a:bodyPr/>
          <a:lstStyle/>
          <a:p>
            <a:pPr marL="0" indent="0" algn="ctr">
              <a:buNone/>
            </a:pPr>
            <a:r>
              <a:rPr lang="pt-BR" sz="8000" dirty="0" smtClean="0">
                <a:solidFill>
                  <a:srgbClr val="00B050"/>
                </a:solidFill>
              </a:rPr>
              <a:t>15-Aumento </a:t>
            </a:r>
            <a:r>
              <a:rPr lang="pt-BR" sz="8000" dirty="0">
                <a:solidFill>
                  <a:srgbClr val="00B050"/>
                </a:solidFill>
              </a:rPr>
              <a:t>dos pontos e reajuste no valor </a:t>
            </a:r>
            <a:r>
              <a:rPr lang="pt-BR" sz="8000" dirty="0" smtClean="0">
                <a:solidFill>
                  <a:srgbClr val="00B050"/>
                </a:solidFill>
              </a:rPr>
              <a:t>destes para todos os fiscais.</a:t>
            </a:r>
          </a:p>
          <a:p>
            <a:pPr marL="0" indent="0" algn="ctr">
              <a:buNone/>
            </a:pPr>
            <a:r>
              <a:rPr lang="pt-BR" sz="8000" dirty="0" smtClean="0">
                <a:solidFill>
                  <a:srgbClr val="FF0000"/>
                </a:solidFill>
              </a:rPr>
              <a:t>Será feito.</a:t>
            </a:r>
            <a:endParaRPr lang="pt-BR" sz="8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29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772733"/>
            <a:ext cx="10515600" cy="58678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8000" dirty="0" smtClean="0">
                <a:solidFill>
                  <a:srgbClr val="00B050"/>
                </a:solidFill>
              </a:rPr>
              <a:t>16-Revisão </a:t>
            </a:r>
            <a:r>
              <a:rPr lang="pt-BR" sz="8000" dirty="0">
                <a:solidFill>
                  <a:srgbClr val="00B050"/>
                </a:solidFill>
              </a:rPr>
              <a:t>geral anual para os servidores que tem função gratificada e </a:t>
            </a:r>
            <a:r>
              <a:rPr lang="pt-BR" sz="8000" dirty="0" smtClean="0">
                <a:solidFill>
                  <a:srgbClr val="00B050"/>
                </a:solidFill>
              </a:rPr>
              <a:t>comissionada. </a:t>
            </a:r>
          </a:p>
          <a:p>
            <a:pPr marL="0" indent="0" algn="ctr">
              <a:buNone/>
            </a:pPr>
            <a:r>
              <a:rPr lang="pt-BR" sz="8000" dirty="0" smtClean="0">
                <a:solidFill>
                  <a:srgbClr val="FF0000"/>
                </a:solidFill>
              </a:rPr>
              <a:t>Será concedida.</a:t>
            </a:r>
            <a:endParaRPr lang="pt-BR" sz="8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61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59307"/>
            <a:ext cx="10515600" cy="64008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sz="4800" dirty="0" smtClean="0">
                <a:solidFill>
                  <a:srgbClr val="00B050"/>
                </a:solidFill>
              </a:rPr>
              <a:t>17-Adicional de 20%, a título de auxílio condução, para os diretores escolares, de Centro de Educação Infantil, Ensino Especializado e Supervisor da Escola Municipal de Música e de Línguas e Educação Múltipla haja vista que estes utilizam dos seus veículos para transportar alunos, produtos alimentícios, etc.</a:t>
            </a:r>
          </a:p>
          <a:p>
            <a:pPr marL="0" indent="0" algn="ctr">
              <a:buNone/>
            </a:pPr>
            <a:r>
              <a:rPr lang="pt-BR" sz="4800" dirty="0" smtClean="0">
                <a:solidFill>
                  <a:srgbClr val="FF0000"/>
                </a:solidFill>
              </a:rPr>
              <a:t>Será estudado com o Cid, secretário de Educação.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394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004" y="553791"/>
            <a:ext cx="11243256" cy="5700445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t-BR" sz="8700" dirty="0" smtClean="0">
                <a:solidFill>
                  <a:srgbClr val="00B050"/>
                </a:solidFill>
              </a:rPr>
              <a:t>18-Os diretores escolares, de Centro de Educação Infantil, Ensino especializado e supervisor da Escola Municipal de Música e de Línguas e Educação Múltipla requerem, também, um aumento real de salário, pois o mesmo está defasado, devido a não receberem o reajuste do Piso do Magistério (reivindicação dos servidores em anexo).</a:t>
            </a:r>
          </a:p>
          <a:p>
            <a:pPr marL="0" indent="0" algn="ctr">
              <a:buNone/>
            </a:pPr>
            <a:r>
              <a:rPr lang="pt-BR" sz="8700" dirty="0">
                <a:solidFill>
                  <a:srgbClr val="FF0000"/>
                </a:solidFill>
              </a:rPr>
              <a:t>Será estudado com o Cid, secretário de Educação.</a:t>
            </a:r>
            <a:r>
              <a:rPr lang="pt-BR" sz="8700" dirty="0">
                <a:solidFill>
                  <a:srgbClr val="00B050"/>
                </a:solidFill>
              </a:rPr>
              <a:t> </a:t>
            </a:r>
            <a:endParaRPr lang="pt-BR" sz="87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65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63639"/>
            <a:ext cx="10515600" cy="571332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t-BR" sz="8000" dirty="0" smtClean="0">
                <a:solidFill>
                  <a:srgbClr val="00B050"/>
                </a:solidFill>
              </a:rPr>
              <a:t>19-Os </a:t>
            </a:r>
            <a:r>
              <a:rPr lang="pt-BR" sz="8000" dirty="0">
                <a:solidFill>
                  <a:srgbClr val="00B050"/>
                </a:solidFill>
              </a:rPr>
              <a:t>diretores </a:t>
            </a:r>
            <a:r>
              <a:rPr lang="pt-BR" sz="8000" dirty="0" smtClean="0">
                <a:solidFill>
                  <a:srgbClr val="00B050"/>
                </a:solidFill>
              </a:rPr>
              <a:t>escolares, do Centro de Educação Infantil, Ensino Especializado e supervisor da Escola Municipal de Música e de Línguas e Educação Múltipla requerem, ainda, o Adicional de Titulação.</a:t>
            </a:r>
          </a:p>
          <a:p>
            <a:pPr marL="0" indent="0" algn="ctr">
              <a:buNone/>
            </a:pPr>
            <a:r>
              <a:rPr lang="pt-BR" sz="8000" dirty="0">
                <a:solidFill>
                  <a:srgbClr val="FF0000"/>
                </a:solidFill>
              </a:rPr>
              <a:t>Será estudado com o Cid, secretário de Educação.</a:t>
            </a:r>
            <a:r>
              <a:rPr lang="pt-BR" sz="7200" dirty="0">
                <a:solidFill>
                  <a:srgbClr val="00B050"/>
                </a:solidFill>
              </a:rPr>
              <a:t> </a:t>
            </a:r>
            <a:endParaRPr lang="pt-BR" sz="7200" dirty="0"/>
          </a:p>
          <a:p>
            <a:pPr marL="0" indent="0" algn="ctr">
              <a:buNone/>
            </a:pPr>
            <a:endParaRPr lang="pt-BR" sz="80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46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99245"/>
            <a:ext cx="10515600" cy="5777718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pt-BR" sz="7200" dirty="0" smtClean="0">
                <a:solidFill>
                  <a:srgbClr val="00B050"/>
                </a:solidFill>
              </a:rPr>
              <a:t>2-Reajuste </a:t>
            </a:r>
            <a:r>
              <a:rPr lang="pt-BR" sz="7200" dirty="0">
                <a:solidFill>
                  <a:srgbClr val="00B050"/>
                </a:solidFill>
              </a:rPr>
              <a:t>do vale-alimentação, igualando o valor do mesmo ao da Câmara Municipal de Formiga</a:t>
            </a:r>
            <a:r>
              <a:rPr lang="pt-BR" sz="7200" dirty="0" smtClean="0">
                <a:solidFill>
                  <a:srgbClr val="00B050"/>
                </a:solidFill>
              </a:rPr>
              <a:t>.</a:t>
            </a:r>
          </a:p>
          <a:p>
            <a:pPr marL="0" lvl="0" indent="0" algn="ctr">
              <a:buNone/>
            </a:pPr>
            <a:r>
              <a:rPr lang="pt-BR" sz="7200" dirty="0" smtClean="0">
                <a:solidFill>
                  <a:srgbClr val="FF0000"/>
                </a:solidFill>
              </a:rPr>
              <a:t>Concedeu um aumento de R$40, passou para R$370</a:t>
            </a:r>
            <a:endParaRPr lang="pt-BR" sz="7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1" y="5501107"/>
            <a:ext cx="1668022" cy="1248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99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27546"/>
            <a:ext cx="10515600" cy="584941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5400" dirty="0" smtClean="0">
                <a:solidFill>
                  <a:srgbClr val="00B050"/>
                </a:solidFill>
              </a:rPr>
              <a:t>20-Os </a:t>
            </a:r>
            <a:r>
              <a:rPr lang="pt-BR" sz="5400" dirty="0">
                <a:solidFill>
                  <a:srgbClr val="00B050"/>
                </a:solidFill>
              </a:rPr>
              <a:t>diretores escolares, do Centro de Educação Infantil, </a:t>
            </a:r>
            <a:r>
              <a:rPr lang="pt-BR" sz="5400" dirty="0" smtClean="0">
                <a:solidFill>
                  <a:srgbClr val="00B050"/>
                </a:solidFill>
              </a:rPr>
              <a:t>Ensino Especializado e Supervisor da Escola Municipal de Música e de Línguas e Educação Múltipla reivindicam o recebimento do aceso no percentual de 5% a cada período de 3 anos de efetivo exercício. </a:t>
            </a:r>
          </a:p>
          <a:p>
            <a:pPr marL="0" indent="0" algn="ctr">
              <a:buNone/>
            </a:pPr>
            <a:r>
              <a:rPr lang="pt-BR" sz="5400" dirty="0">
                <a:solidFill>
                  <a:srgbClr val="FF0000"/>
                </a:solidFill>
              </a:rPr>
              <a:t>Será estudado com o Cid, secretário de Educação.</a:t>
            </a:r>
            <a:r>
              <a:rPr lang="pt-BR" sz="5400" dirty="0">
                <a:solidFill>
                  <a:srgbClr val="00B050"/>
                </a:solidFill>
              </a:rPr>
              <a:t> </a:t>
            </a:r>
            <a:endParaRPr lang="pt-BR" sz="5400" dirty="0"/>
          </a:p>
          <a:p>
            <a:pPr marL="0" indent="0" algn="ctr">
              <a:buNone/>
            </a:pPr>
            <a:endParaRPr lang="pt-BR" sz="5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1" y="5484343"/>
            <a:ext cx="1690412" cy="126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900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5495" y="218364"/>
            <a:ext cx="10515600" cy="6176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4400" dirty="0" smtClean="0">
                <a:solidFill>
                  <a:srgbClr val="00B050"/>
                </a:solidFill>
              </a:rPr>
              <a:t>21-Os diretores escolares, de Centro de Educação Infantil, Ensino Especializado e Supervisor da Escola Municipal de Música e de Línguas e Educação Múltipla solicitam atualização “Estrutura Administrativa” no que se refere aos vencimentos, dos mesmos, considerando o grau de complexidade das funções exercidas. </a:t>
            </a:r>
          </a:p>
          <a:p>
            <a:pPr marL="0" indent="0" algn="ctr">
              <a:buNone/>
            </a:pPr>
            <a:r>
              <a:rPr lang="pt-BR" sz="4400" dirty="0">
                <a:solidFill>
                  <a:srgbClr val="FF0000"/>
                </a:solidFill>
              </a:rPr>
              <a:t>Será estudado com o Cid, secretário de Educação.</a:t>
            </a:r>
            <a:r>
              <a:rPr lang="pt-BR" sz="4400" dirty="0">
                <a:solidFill>
                  <a:srgbClr val="00B050"/>
                </a:solidFill>
              </a:rPr>
              <a:t> </a:t>
            </a:r>
            <a:endParaRPr lang="pt-BR" sz="4400" dirty="0"/>
          </a:p>
          <a:p>
            <a:pPr marL="0" indent="0" algn="ctr">
              <a:buNone/>
            </a:pPr>
            <a:endParaRPr lang="pt-BR" sz="48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pt-BR" sz="4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1" y="5484343"/>
            <a:ext cx="1690412" cy="126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510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45660"/>
            <a:ext cx="10515600" cy="593130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4400" dirty="0" smtClean="0">
                <a:solidFill>
                  <a:srgbClr val="00B050"/>
                </a:solidFill>
              </a:rPr>
              <a:t>22-Adequação do pagamento do AEJ (Adicional de Extensão de Jornada) conforme o piso do magistério, considerando que o mesmo não compõe o vencimento base, consequentemente não entra nos cálculos dos demais adicionais e benefícios (Ofício enviado à Secretaria de Educação, em anexo). </a:t>
            </a:r>
          </a:p>
          <a:p>
            <a:pPr marL="0" indent="0" algn="ctr">
              <a:buNone/>
            </a:pPr>
            <a:r>
              <a:rPr lang="pt-BR" sz="4400" dirty="0" smtClean="0">
                <a:solidFill>
                  <a:srgbClr val="FF0000"/>
                </a:solidFill>
              </a:rPr>
              <a:t>Será realizada uma reunião com os professores.</a:t>
            </a:r>
            <a:endParaRPr lang="pt-BR" sz="4400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1" y="5484343"/>
            <a:ext cx="1690412" cy="126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420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1" y="5722886"/>
            <a:ext cx="1371808" cy="1027092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7730" y="103031"/>
            <a:ext cx="11526591" cy="631064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BR" sz="8000" dirty="0" smtClean="0">
                <a:solidFill>
                  <a:srgbClr val="00B050"/>
                </a:solidFill>
              </a:rPr>
              <a:t>23</a:t>
            </a:r>
            <a:r>
              <a:rPr lang="pt-BR" sz="8000" dirty="0" smtClean="0">
                <a:solidFill>
                  <a:srgbClr val="00B050"/>
                </a:solidFill>
              </a:rPr>
              <a:t>-Ajuda </a:t>
            </a:r>
            <a:r>
              <a:rPr lang="pt-BR" sz="8000" dirty="0">
                <a:solidFill>
                  <a:srgbClr val="00B050"/>
                </a:solidFill>
              </a:rPr>
              <a:t>para o transporte dos agentes comunitários </a:t>
            </a:r>
            <a:r>
              <a:rPr lang="pt-BR" sz="8000" dirty="0" smtClean="0">
                <a:solidFill>
                  <a:srgbClr val="00B050"/>
                </a:solidFill>
              </a:rPr>
              <a:t>de saúde, </a:t>
            </a:r>
            <a:r>
              <a:rPr lang="pt-BR" sz="8000" dirty="0">
                <a:solidFill>
                  <a:srgbClr val="00B050"/>
                </a:solidFill>
              </a:rPr>
              <a:t>da zona rural, pois estes vivem uma situação diferenciada. </a:t>
            </a:r>
            <a:r>
              <a:rPr lang="pt-BR" sz="8000" dirty="0" smtClean="0">
                <a:solidFill>
                  <a:srgbClr val="00B050"/>
                </a:solidFill>
              </a:rPr>
              <a:t>Têm </a:t>
            </a:r>
            <a:r>
              <a:rPr lang="pt-BR" sz="8000" dirty="0">
                <a:solidFill>
                  <a:srgbClr val="00B050"/>
                </a:solidFill>
              </a:rPr>
              <a:t>que se locomover de casa para os </a:t>
            </a:r>
            <a:r>
              <a:rPr lang="pt-BR" sz="8000" dirty="0" err="1">
                <a:solidFill>
                  <a:srgbClr val="00B050"/>
                </a:solidFill>
              </a:rPr>
              <a:t>PSF’s</a:t>
            </a:r>
            <a:r>
              <a:rPr lang="pt-BR" sz="8000" dirty="0">
                <a:solidFill>
                  <a:srgbClr val="00B050"/>
                </a:solidFill>
              </a:rPr>
              <a:t> e </a:t>
            </a:r>
            <a:r>
              <a:rPr lang="pt-BR" sz="8000" dirty="0" smtClean="0">
                <a:solidFill>
                  <a:srgbClr val="00B050"/>
                </a:solidFill>
              </a:rPr>
              <a:t>destes </a:t>
            </a:r>
            <a:r>
              <a:rPr lang="pt-BR" sz="8000" dirty="0">
                <a:solidFill>
                  <a:srgbClr val="00B050"/>
                </a:solidFill>
              </a:rPr>
              <a:t>para o local de trabalho, que normalmente ficam a quilômetros de distância. Precisam utilizar veículos </a:t>
            </a:r>
            <a:r>
              <a:rPr lang="pt-BR" sz="8000" dirty="0" smtClean="0">
                <a:solidFill>
                  <a:srgbClr val="00B050"/>
                </a:solidFill>
              </a:rPr>
              <a:t>próprios (motos, </a:t>
            </a:r>
            <a:r>
              <a:rPr lang="pt-BR" sz="8000" dirty="0" err="1" smtClean="0">
                <a:solidFill>
                  <a:srgbClr val="00B050"/>
                </a:solidFill>
              </a:rPr>
              <a:t>etc</a:t>
            </a:r>
            <a:r>
              <a:rPr lang="pt-BR" sz="8000" dirty="0" smtClean="0">
                <a:solidFill>
                  <a:srgbClr val="00B050"/>
                </a:solidFill>
              </a:rPr>
              <a:t>), </a:t>
            </a:r>
            <a:r>
              <a:rPr lang="pt-BR" sz="8000" dirty="0">
                <a:solidFill>
                  <a:srgbClr val="00B050"/>
                </a:solidFill>
              </a:rPr>
              <a:t>pagam pela travessia de barco, dentre outros</a:t>
            </a:r>
            <a:r>
              <a:rPr lang="pt-BR" sz="8000" dirty="0" smtClean="0">
                <a:solidFill>
                  <a:srgbClr val="00B05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pt-BR" sz="8000" dirty="0" smtClean="0">
                <a:solidFill>
                  <a:srgbClr val="FF0000"/>
                </a:solidFill>
              </a:rPr>
              <a:t>Agendar uma reunião com o secretário Leandro.</a:t>
            </a:r>
            <a:endParaRPr lang="pt-BR" sz="8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854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9116" y="696037"/>
            <a:ext cx="963532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500" dirty="0" smtClean="0">
                <a:solidFill>
                  <a:srgbClr val="00B050"/>
                </a:solidFill>
              </a:rPr>
              <a:t>24-Equiparação </a:t>
            </a:r>
            <a:r>
              <a:rPr lang="pt-BR" sz="5500" dirty="0" smtClean="0">
                <a:solidFill>
                  <a:srgbClr val="00B050"/>
                </a:solidFill>
              </a:rPr>
              <a:t>salarial das categorias bombeiros</a:t>
            </a:r>
            <a:r>
              <a:rPr lang="pt-BR" sz="5500" dirty="0">
                <a:solidFill>
                  <a:srgbClr val="00B050"/>
                </a:solidFill>
              </a:rPr>
              <a:t>, pintores, pedreiros, eletricistas, motoristas e </a:t>
            </a:r>
            <a:r>
              <a:rPr lang="pt-BR" sz="5500" dirty="0" smtClean="0">
                <a:solidFill>
                  <a:srgbClr val="00B050"/>
                </a:solidFill>
              </a:rPr>
              <a:t>mecânicos </a:t>
            </a:r>
            <a:r>
              <a:rPr lang="pt-BR" sz="5500" dirty="0">
                <a:solidFill>
                  <a:srgbClr val="00B050"/>
                </a:solidFill>
              </a:rPr>
              <a:t>com os operadores de máquinas</a:t>
            </a:r>
            <a:r>
              <a:rPr lang="pt-BR" sz="5500" dirty="0" smtClean="0">
                <a:solidFill>
                  <a:srgbClr val="00B050"/>
                </a:solidFill>
              </a:rPr>
              <a:t>.</a:t>
            </a:r>
          </a:p>
          <a:p>
            <a:pPr algn="ctr"/>
            <a:r>
              <a:rPr lang="pt-BR" sz="5500" dirty="0" smtClean="0">
                <a:solidFill>
                  <a:srgbClr val="FF0000"/>
                </a:solidFill>
              </a:rPr>
              <a:t>Não tem. </a:t>
            </a:r>
            <a:endParaRPr lang="pt-BR" sz="5500" dirty="0">
              <a:solidFill>
                <a:srgbClr val="FF0000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37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09433" y="177421"/>
            <a:ext cx="1143682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>
                <a:solidFill>
                  <a:srgbClr val="00B050"/>
                </a:solidFill>
              </a:rPr>
              <a:t>25-Reivindicações </a:t>
            </a:r>
            <a:r>
              <a:rPr lang="pt-BR" sz="4600" dirty="0">
                <a:solidFill>
                  <a:srgbClr val="00B050"/>
                </a:solidFill>
              </a:rPr>
              <a:t>do Abrigo:</a:t>
            </a:r>
          </a:p>
          <a:p>
            <a:r>
              <a:rPr lang="pt-BR" sz="4600" dirty="0">
                <a:solidFill>
                  <a:srgbClr val="00B050"/>
                </a:solidFill>
              </a:rPr>
              <a:t>   </a:t>
            </a:r>
            <a:r>
              <a:rPr lang="pt-BR" sz="4600" dirty="0" smtClean="0">
                <a:solidFill>
                  <a:srgbClr val="00B050"/>
                </a:solidFill>
              </a:rPr>
              <a:t>     1- </a:t>
            </a:r>
            <a:r>
              <a:rPr lang="pt-BR" sz="4600" dirty="0">
                <a:solidFill>
                  <a:srgbClr val="00B050"/>
                </a:solidFill>
              </a:rPr>
              <a:t>regulamentação da função de </a:t>
            </a:r>
            <a:r>
              <a:rPr lang="pt-BR" sz="4600" dirty="0" smtClean="0">
                <a:solidFill>
                  <a:srgbClr val="00B050"/>
                </a:solidFill>
              </a:rPr>
              <a:t>   cuidador </a:t>
            </a:r>
            <a:r>
              <a:rPr lang="pt-BR" sz="4600" dirty="0">
                <a:solidFill>
                  <a:srgbClr val="00B050"/>
                </a:solidFill>
              </a:rPr>
              <a:t>social;</a:t>
            </a:r>
          </a:p>
          <a:p>
            <a:r>
              <a:rPr lang="pt-BR" sz="4600" dirty="0">
                <a:solidFill>
                  <a:srgbClr val="00B050"/>
                </a:solidFill>
              </a:rPr>
              <a:t>   </a:t>
            </a:r>
            <a:r>
              <a:rPr lang="pt-BR" sz="4600" dirty="0" smtClean="0">
                <a:solidFill>
                  <a:srgbClr val="00B050"/>
                </a:solidFill>
              </a:rPr>
              <a:t>     2- regulamentar escala Barcelos;</a:t>
            </a:r>
            <a:endParaRPr lang="pt-BR" sz="4600" dirty="0">
              <a:solidFill>
                <a:srgbClr val="00B050"/>
              </a:solidFill>
            </a:endParaRPr>
          </a:p>
          <a:p>
            <a:r>
              <a:rPr lang="pt-BR" sz="4600" dirty="0">
                <a:solidFill>
                  <a:srgbClr val="00B050"/>
                </a:solidFill>
              </a:rPr>
              <a:t>   </a:t>
            </a:r>
            <a:r>
              <a:rPr lang="pt-BR" sz="4600" dirty="0" smtClean="0">
                <a:solidFill>
                  <a:srgbClr val="00B050"/>
                </a:solidFill>
              </a:rPr>
              <a:t>     3- </a:t>
            </a:r>
            <a:r>
              <a:rPr lang="pt-BR" sz="4600" dirty="0">
                <a:solidFill>
                  <a:srgbClr val="00B050"/>
                </a:solidFill>
              </a:rPr>
              <a:t>salário defasado;</a:t>
            </a:r>
          </a:p>
          <a:p>
            <a:r>
              <a:rPr lang="pt-BR" sz="4600" dirty="0">
                <a:solidFill>
                  <a:srgbClr val="00B050"/>
                </a:solidFill>
              </a:rPr>
              <a:t>   </a:t>
            </a:r>
            <a:r>
              <a:rPr lang="pt-BR" sz="4600" dirty="0" smtClean="0">
                <a:solidFill>
                  <a:srgbClr val="00B050"/>
                </a:solidFill>
              </a:rPr>
              <a:t>     4- </a:t>
            </a:r>
            <a:r>
              <a:rPr lang="pt-BR" sz="4600" dirty="0">
                <a:solidFill>
                  <a:srgbClr val="00B050"/>
                </a:solidFill>
              </a:rPr>
              <a:t>atribuições </a:t>
            </a:r>
            <a:r>
              <a:rPr lang="pt-BR" sz="4600" dirty="0" smtClean="0">
                <a:solidFill>
                  <a:srgbClr val="00B050"/>
                </a:solidFill>
              </a:rPr>
              <a:t>regulamentadas (em anexo);</a:t>
            </a:r>
            <a:endParaRPr lang="pt-BR" sz="4600" dirty="0">
              <a:solidFill>
                <a:srgbClr val="00B050"/>
              </a:solidFill>
            </a:endParaRPr>
          </a:p>
          <a:p>
            <a:r>
              <a:rPr lang="pt-BR" sz="4600" dirty="0">
                <a:solidFill>
                  <a:srgbClr val="00B050"/>
                </a:solidFill>
              </a:rPr>
              <a:t>   </a:t>
            </a:r>
            <a:r>
              <a:rPr lang="pt-BR" sz="4600" dirty="0" smtClean="0">
                <a:solidFill>
                  <a:srgbClr val="00B050"/>
                </a:solidFill>
              </a:rPr>
              <a:t>     5- </a:t>
            </a:r>
            <a:r>
              <a:rPr lang="pt-BR" sz="4600" dirty="0">
                <a:solidFill>
                  <a:srgbClr val="00B050"/>
                </a:solidFill>
              </a:rPr>
              <a:t>critérios para </a:t>
            </a:r>
            <a:r>
              <a:rPr lang="pt-BR" sz="4600" dirty="0" smtClean="0">
                <a:solidFill>
                  <a:srgbClr val="00B050"/>
                </a:solidFill>
              </a:rPr>
              <a:t>ingresso</a:t>
            </a:r>
            <a:r>
              <a:rPr lang="pt-BR" sz="4600" dirty="0" smtClean="0">
                <a:solidFill>
                  <a:srgbClr val="00B050"/>
                </a:solidFill>
              </a:rPr>
              <a:t>. </a:t>
            </a:r>
          </a:p>
          <a:p>
            <a:pPr algn="ctr"/>
            <a:r>
              <a:rPr lang="pt-BR" sz="4600" dirty="0" smtClean="0">
                <a:solidFill>
                  <a:srgbClr val="FF0000"/>
                </a:solidFill>
              </a:rPr>
              <a:t>Não </a:t>
            </a:r>
            <a:r>
              <a:rPr lang="pt-BR" sz="4600" dirty="0">
                <a:solidFill>
                  <a:srgbClr val="FF0000"/>
                </a:solidFill>
              </a:rPr>
              <a:t>tem. </a:t>
            </a:r>
            <a:endParaRPr lang="pt-BR" sz="4400" dirty="0">
              <a:solidFill>
                <a:srgbClr val="00B050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78" y="5443917"/>
            <a:ext cx="1653263" cy="12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49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sz="8000" dirty="0" smtClean="0">
                <a:solidFill>
                  <a:srgbClr val="00B050"/>
                </a:solidFill>
              </a:rPr>
              <a:t>26-Seguro </a:t>
            </a:r>
            <a:r>
              <a:rPr lang="pt-BR" sz="8000" dirty="0" smtClean="0">
                <a:solidFill>
                  <a:srgbClr val="00B050"/>
                </a:solidFill>
              </a:rPr>
              <a:t>de vida para motoristas</a:t>
            </a:r>
            <a:r>
              <a:rPr lang="pt-BR" sz="8000" dirty="0" smtClean="0">
                <a:solidFill>
                  <a:srgbClr val="00B050"/>
                </a:solidFill>
              </a:rPr>
              <a:t>.</a:t>
            </a:r>
          </a:p>
          <a:p>
            <a:pPr algn="ctr">
              <a:buNone/>
            </a:pPr>
            <a:r>
              <a:rPr lang="pt-BR" sz="8000" dirty="0">
                <a:solidFill>
                  <a:srgbClr val="FF0000"/>
                </a:solidFill>
              </a:rPr>
              <a:t>Não tem. </a:t>
            </a:r>
          </a:p>
          <a:p>
            <a:pPr algn="ctr">
              <a:buNone/>
            </a:pPr>
            <a:endParaRPr lang="pt-BR" sz="8000" dirty="0">
              <a:solidFill>
                <a:srgbClr val="00B05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sz="8000" dirty="0" smtClean="0">
                <a:solidFill>
                  <a:srgbClr val="00B050"/>
                </a:solidFill>
                <a:latin typeface="+mj-lt"/>
              </a:rPr>
              <a:t>27-Volta </a:t>
            </a:r>
            <a:r>
              <a:rPr lang="pt-BR" sz="8000" dirty="0" smtClean="0">
                <a:solidFill>
                  <a:srgbClr val="00B050"/>
                </a:solidFill>
                <a:latin typeface="+mj-lt"/>
              </a:rPr>
              <a:t>do lanche para servidores da Gestão Ambiental</a:t>
            </a:r>
            <a:r>
              <a:rPr lang="pt-BR" sz="8000" dirty="0" smtClean="0">
                <a:solidFill>
                  <a:srgbClr val="00B050"/>
                </a:solidFill>
                <a:latin typeface="+mj-lt"/>
              </a:rPr>
              <a:t>.</a:t>
            </a:r>
          </a:p>
          <a:p>
            <a:pPr algn="ctr">
              <a:buNone/>
            </a:pPr>
            <a:r>
              <a:rPr lang="pt-BR" sz="8000" dirty="0" smtClean="0">
                <a:solidFill>
                  <a:srgbClr val="FF0000"/>
                </a:solidFill>
                <a:latin typeface="+mj-lt"/>
              </a:rPr>
              <a:t>Tem possibilidades.</a:t>
            </a:r>
            <a:endParaRPr lang="pt-BR" sz="80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sz="8000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pt-BR" sz="8000" dirty="0" smtClean="0">
                <a:solidFill>
                  <a:srgbClr val="00B050"/>
                </a:solidFill>
              </a:rPr>
              <a:t>28-Piso </a:t>
            </a:r>
            <a:r>
              <a:rPr lang="pt-BR" sz="8000" dirty="0" smtClean="0">
                <a:solidFill>
                  <a:srgbClr val="00B050"/>
                </a:solidFill>
              </a:rPr>
              <a:t>salarial nacional dos ACS e ACE</a:t>
            </a:r>
            <a:r>
              <a:rPr lang="pt-BR" sz="8000" dirty="0" smtClean="0">
                <a:solidFill>
                  <a:srgbClr val="00B050"/>
                </a:solidFill>
              </a:rPr>
              <a:t>.</a:t>
            </a:r>
          </a:p>
          <a:p>
            <a:pPr algn="ctr">
              <a:buNone/>
            </a:pPr>
            <a:r>
              <a:rPr lang="pt-BR" sz="8000" dirty="0" smtClean="0">
                <a:solidFill>
                  <a:srgbClr val="FF0000"/>
                </a:solidFill>
              </a:rPr>
              <a:t>Sim.</a:t>
            </a:r>
            <a:endParaRPr lang="pt-BR" sz="8000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0124"/>
            <a:ext cx="10515600" cy="6359857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t-BR" sz="8000" dirty="0" smtClean="0">
                <a:solidFill>
                  <a:srgbClr val="00B050"/>
                </a:solidFill>
              </a:rPr>
              <a:t>29-Piso </a:t>
            </a:r>
            <a:r>
              <a:rPr lang="pt-BR" sz="8000" dirty="0" smtClean="0">
                <a:solidFill>
                  <a:srgbClr val="00B050"/>
                </a:solidFill>
              </a:rPr>
              <a:t>Salarial Nacional para profissionais do </a:t>
            </a:r>
            <a:r>
              <a:rPr lang="pt-BR" sz="8000" dirty="0" smtClean="0">
                <a:solidFill>
                  <a:srgbClr val="00B050"/>
                </a:solidFill>
              </a:rPr>
              <a:t>Magistério.</a:t>
            </a:r>
          </a:p>
          <a:p>
            <a:pPr marL="0" indent="0" algn="ctr" fontAlgn="base">
              <a:buNone/>
            </a:pPr>
            <a:r>
              <a:rPr lang="pt-BR" sz="8000" dirty="0" smtClean="0">
                <a:solidFill>
                  <a:srgbClr val="FF0000"/>
                </a:solidFill>
              </a:rPr>
              <a:t>*40 </a:t>
            </a:r>
            <a:r>
              <a:rPr lang="pt-BR" sz="8000" dirty="0">
                <a:solidFill>
                  <a:srgbClr val="FF0000"/>
                </a:solidFill>
              </a:rPr>
              <a:t>horas semanais: R$2.886,24 (reajuste integral de 12,84%)</a:t>
            </a:r>
          </a:p>
          <a:p>
            <a:pPr marL="0" indent="0" algn="ctr" fontAlgn="base">
              <a:buNone/>
            </a:pPr>
            <a:r>
              <a:rPr lang="pt-BR" sz="8000" dirty="0" smtClean="0">
                <a:solidFill>
                  <a:srgbClr val="FF0000"/>
                </a:solidFill>
              </a:rPr>
              <a:t>*30 </a:t>
            </a:r>
            <a:r>
              <a:rPr lang="pt-BR" sz="8000" dirty="0">
                <a:solidFill>
                  <a:srgbClr val="FF0000"/>
                </a:solidFill>
              </a:rPr>
              <a:t>horas semanais: R$2.164,68 (proporcional)</a:t>
            </a:r>
          </a:p>
          <a:p>
            <a:pPr marL="0" indent="0" algn="ctr" fontAlgn="base">
              <a:buNone/>
            </a:pPr>
            <a:r>
              <a:rPr lang="pt-BR" sz="8000" dirty="0" smtClean="0">
                <a:solidFill>
                  <a:srgbClr val="FF0000"/>
                </a:solidFill>
              </a:rPr>
              <a:t>*24 </a:t>
            </a:r>
            <a:r>
              <a:rPr lang="pt-BR" sz="8000" dirty="0">
                <a:solidFill>
                  <a:srgbClr val="FF0000"/>
                </a:solidFill>
              </a:rPr>
              <a:t>horas semanais: R$1.731,74 (proporcional</a:t>
            </a:r>
            <a:r>
              <a:rPr lang="pt-BR" sz="8000" dirty="0" smtClean="0">
                <a:solidFill>
                  <a:srgbClr val="FF0000"/>
                </a:solidFill>
              </a:rPr>
              <a:t>)</a:t>
            </a:r>
          </a:p>
          <a:p>
            <a:pPr marL="0" indent="0" algn="ctr" fontAlgn="base">
              <a:buNone/>
            </a:pPr>
            <a:r>
              <a:rPr lang="pt-BR" sz="5800" dirty="0">
                <a:solidFill>
                  <a:srgbClr val="FF0000"/>
                </a:solidFill>
              </a:rPr>
              <a:t>*</a:t>
            </a:r>
            <a:r>
              <a:rPr lang="pt-BR" sz="5800" dirty="0" smtClean="0">
                <a:solidFill>
                  <a:srgbClr val="FF0000"/>
                </a:solidFill>
              </a:rPr>
              <a:t>Cálculo feito pela Sec. Educação</a:t>
            </a:r>
            <a:endParaRPr lang="pt-BR" sz="5800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pt-BR" sz="8000" dirty="0">
              <a:solidFill>
                <a:srgbClr val="00B05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02276"/>
            <a:ext cx="10515600" cy="5674687"/>
          </a:xfrm>
        </p:spPr>
        <p:txBody>
          <a:bodyPr>
            <a:normAutofit fontScale="85000" lnSpcReduction="10000"/>
          </a:bodyPr>
          <a:lstStyle/>
          <a:p>
            <a:pPr marL="0" lvl="0" indent="0" algn="ctr">
              <a:buNone/>
            </a:pPr>
            <a:r>
              <a:rPr lang="pt-BR" sz="8000" dirty="0" smtClean="0">
                <a:solidFill>
                  <a:srgbClr val="00B050"/>
                </a:solidFill>
              </a:rPr>
              <a:t>3-Vale-transporte</a:t>
            </a:r>
            <a:r>
              <a:rPr lang="pt-BR" sz="8000" dirty="0">
                <a:solidFill>
                  <a:srgbClr val="00B050"/>
                </a:solidFill>
              </a:rPr>
              <a:t>, (licitação em vias de renegociação) para todos os servidores públicos municipais de Formiga, que necessitarem</a:t>
            </a:r>
            <a:r>
              <a:rPr lang="pt-BR" sz="8000" dirty="0" smtClean="0">
                <a:solidFill>
                  <a:srgbClr val="00B050"/>
                </a:solidFill>
              </a:rPr>
              <a:t>.</a:t>
            </a:r>
          </a:p>
          <a:p>
            <a:pPr marL="0" lvl="0" indent="0" algn="ctr">
              <a:buNone/>
            </a:pPr>
            <a:r>
              <a:rPr lang="pt-BR" sz="8000" dirty="0" smtClean="0">
                <a:solidFill>
                  <a:srgbClr val="FF0000"/>
                </a:solidFill>
              </a:rPr>
              <a:t>Não tem como agora</a:t>
            </a:r>
            <a:endParaRPr lang="pt-BR" sz="8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76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2781" y="150126"/>
            <a:ext cx="10515600" cy="648268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6600" dirty="0" smtClean="0">
                <a:solidFill>
                  <a:srgbClr val="00B050"/>
                </a:solidFill>
              </a:rPr>
              <a:t>30</a:t>
            </a:r>
            <a:r>
              <a:rPr lang="pt-BR" sz="6600" dirty="0" smtClean="0">
                <a:solidFill>
                  <a:srgbClr val="00B050"/>
                </a:solidFill>
              </a:rPr>
              <a:t>-Redução </a:t>
            </a:r>
            <a:r>
              <a:rPr lang="pt-BR" sz="6600" dirty="0" smtClean="0">
                <a:solidFill>
                  <a:srgbClr val="00B050"/>
                </a:solidFill>
              </a:rPr>
              <a:t>da carga horária para servidores portadores de necessidades </a:t>
            </a:r>
            <a:r>
              <a:rPr lang="pt-BR" sz="6600" dirty="0" smtClean="0">
                <a:solidFill>
                  <a:srgbClr val="00B050"/>
                </a:solidFill>
              </a:rPr>
              <a:t>especiais (em anexo).</a:t>
            </a:r>
          </a:p>
          <a:p>
            <a:pPr algn="ctr">
              <a:buNone/>
            </a:pPr>
            <a:r>
              <a:rPr lang="pt-BR" sz="6600" dirty="0" smtClean="0">
                <a:solidFill>
                  <a:srgbClr val="FF0000"/>
                </a:solidFill>
              </a:rPr>
              <a:t>Não tem como fazer, pois não tem fundamento legal.</a:t>
            </a:r>
            <a:endParaRPr lang="pt-BR" sz="6600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0931" y="0"/>
            <a:ext cx="11677212" cy="649633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7200" dirty="0" smtClean="0">
                <a:solidFill>
                  <a:srgbClr val="00B050"/>
                </a:solidFill>
              </a:rPr>
              <a:t>31</a:t>
            </a:r>
            <a:r>
              <a:rPr lang="pt-BR" sz="7200" dirty="0" smtClean="0">
                <a:solidFill>
                  <a:srgbClr val="00B050"/>
                </a:solidFill>
              </a:rPr>
              <a:t>-Insalubridade </a:t>
            </a:r>
            <a:r>
              <a:rPr lang="pt-BR" sz="7200" dirty="0" smtClean="0">
                <a:solidFill>
                  <a:srgbClr val="00B050"/>
                </a:solidFill>
              </a:rPr>
              <a:t>para todas as serventes escolares (sem revezamento</a:t>
            </a:r>
            <a:r>
              <a:rPr lang="pt-BR" sz="7200" dirty="0" smtClean="0">
                <a:solidFill>
                  <a:srgbClr val="00B050"/>
                </a:solidFill>
              </a:rPr>
              <a:t>).</a:t>
            </a:r>
            <a:r>
              <a:rPr lang="pt-BR" sz="7200" dirty="0">
                <a:solidFill>
                  <a:srgbClr val="FF0000"/>
                </a:solidFill>
              </a:rPr>
              <a:t> </a:t>
            </a:r>
            <a:endParaRPr lang="pt-BR" sz="7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t-BR" sz="7200" dirty="0" smtClean="0">
                <a:solidFill>
                  <a:srgbClr val="FF0000"/>
                </a:solidFill>
              </a:rPr>
              <a:t>Não </a:t>
            </a:r>
            <a:r>
              <a:rPr lang="pt-BR" sz="7200" dirty="0">
                <a:solidFill>
                  <a:srgbClr val="FF0000"/>
                </a:solidFill>
              </a:rPr>
              <a:t>pode ser pago sem o servidor estar exercendo a função insalubre</a:t>
            </a:r>
            <a:r>
              <a:rPr lang="pt-BR" sz="7200" dirty="0" smtClean="0">
                <a:solidFill>
                  <a:srgbClr val="FF0000"/>
                </a:solidFill>
              </a:rPr>
              <a:t>.</a:t>
            </a:r>
            <a:endParaRPr lang="pt-BR" sz="7200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7256" y="334370"/>
            <a:ext cx="10994409" cy="5957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8800" dirty="0" smtClean="0">
                <a:solidFill>
                  <a:srgbClr val="00B050"/>
                </a:solidFill>
              </a:rPr>
              <a:t>32</a:t>
            </a:r>
            <a:r>
              <a:rPr lang="pt-BR" sz="8800" dirty="0" smtClean="0">
                <a:solidFill>
                  <a:srgbClr val="00B050"/>
                </a:solidFill>
              </a:rPr>
              <a:t>-Reajuste </a:t>
            </a:r>
            <a:r>
              <a:rPr lang="pt-BR" sz="8800" dirty="0" smtClean="0">
                <a:solidFill>
                  <a:srgbClr val="00B050"/>
                </a:solidFill>
              </a:rPr>
              <a:t>de 20% para operador da ETA (</a:t>
            </a:r>
            <a:r>
              <a:rPr lang="pt-BR" sz="8800" dirty="0" err="1" smtClean="0">
                <a:solidFill>
                  <a:srgbClr val="00B050"/>
                </a:solidFill>
              </a:rPr>
              <a:t>Saae</a:t>
            </a:r>
            <a:r>
              <a:rPr lang="pt-BR" sz="8800" dirty="0" smtClean="0">
                <a:solidFill>
                  <a:srgbClr val="00B050"/>
                </a:solidFill>
              </a:rPr>
              <a:t>).</a:t>
            </a:r>
          </a:p>
          <a:p>
            <a:pPr marL="0" indent="0" algn="ctr">
              <a:buNone/>
            </a:pPr>
            <a:r>
              <a:rPr lang="pt-BR" sz="8800" dirty="0" smtClean="0">
                <a:solidFill>
                  <a:srgbClr val="FF0000"/>
                </a:solidFill>
              </a:rPr>
              <a:t>Não tem. </a:t>
            </a:r>
            <a:r>
              <a:rPr lang="pt-BR" sz="8800" dirty="0" smtClean="0">
                <a:solidFill>
                  <a:srgbClr val="00B050"/>
                </a:solidFill>
              </a:rPr>
              <a:t> </a:t>
            </a:r>
            <a:endParaRPr lang="pt-BR" sz="8800" dirty="0">
              <a:solidFill>
                <a:srgbClr val="00B05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3203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9018" y="474496"/>
            <a:ext cx="10515600" cy="625385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6000" dirty="0" smtClean="0">
                <a:solidFill>
                  <a:srgbClr val="00B050"/>
                </a:solidFill>
              </a:rPr>
              <a:t>33-Oito </a:t>
            </a:r>
            <a:r>
              <a:rPr lang="pt-BR" sz="6000" dirty="0" smtClean="0">
                <a:solidFill>
                  <a:srgbClr val="00B050"/>
                </a:solidFill>
              </a:rPr>
              <a:t>dias de folga após assinatura de contrato de união estável, conforme garantido em lei (Artigo 157, “a” da Lei Complementar </a:t>
            </a:r>
            <a:r>
              <a:rPr lang="pt-BR" sz="6000" dirty="0" smtClean="0">
                <a:solidFill>
                  <a:srgbClr val="00B050"/>
                </a:solidFill>
              </a:rPr>
              <a:t>44</a:t>
            </a:r>
            <a:r>
              <a:rPr lang="en-US" sz="6000" dirty="0" smtClean="0">
                <a:solidFill>
                  <a:srgbClr val="00B050"/>
                </a:solidFill>
              </a:rPr>
              <a:t>/2011, do </a:t>
            </a:r>
            <a:r>
              <a:rPr lang="en-US" sz="6000" dirty="0" err="1" smtClean="0">
                <a:solidFill>
                  <a:srgbClr val="00B050"/>
                </a:solidFill>
              </a:rPr>
              <a:t>Estatuto</a:t>
            </a:r>
            <a:r>
              <a:rPr lang="en-US" sz="6000" dirty="0" smtClean="0">
                <a:solidFill>
                  <a:srgbClr val="00B050"/>
                </a:solidFill>
              </a:rPr>
              <a:t> da </a:t>
            </a:r>
            <a:r>
              <a:rPr lang="en-US" sz="6000" dirty="0" err="1" smtClean="0">
                <a:solidFill>
                  <a:srgbClr val="00B050"/>
                </a:solidFill>
              </a:rPr>
              <a:t>Educa</a:t>
            </a:r>
            <a:r>
              <a:rPr lang="pt-BR" sz="6000" dirty="0" err="1" smtClean="0">
                <a:solidFill>
                  <a:srgbClr val="00B050"/>
                </a:solidFill>
              </a:rPr>
              <a:t>ção</a:t>
            </a:r>
            <a:r>
              <a:rPr lang="pt-BR" sz="6000" dirty="0" smtClean="0">
                <a:solidFill>
                  <a:srgbClr val="00B050"/>
                </a:solidFill>
              </a:rPr>
              <a:t> e Artigo 155, III, “a” da Lei Complementar 41</a:t>
            </a:r>
            <a:r>
              <a:rPr lang="en-US" sz="6000" dirty="0" smtClean="0">
                <a:solidFill>
                  <a:srgbClr val="00B050"/>
                </a:solidFill>
              </a:rPr>
              <a:t>/2011.</a:t>
            </a:r>
            <a:r>
              <a:rPr lang="pt-BR" sz="6000" dirty="0" smtClean="0">
                <a:solidFill>
                  <a:srgbClr val="00B050"/>
                </a:solidFill>
              </a:rPr>
              <a:t> </a:t>
            </a:r>
            <a:endParaRPr lang="pt-BR" sz="6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pt-BR" sz="6000" dirty="0" smtClean="0">
                <a:solidFill>
                  <a:srgbClr val="FF0000"/>
                </a:solidFill>
              </a:rPr>
              <a:t>Pode ser feito.</a:t>
            </a:r>
            <a:endParaRPr lang="pt-BR" sz="6000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8297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7421"/>
            <a:ext cx="10515600" cy="633256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4400" dirty="0" smtClean="0">
                <a:solidFill>
                  <a:srgbClr val="00B050"/>
                </a:solidFill>
              </a:rPr>
              <a:t>34-Coletores </a:t>
            </a:r>
            <a:r>
              <a:rPr lang="pt-BR" sz="4400" dirty="0" smtClean="0">
                <a:solidFill>
                  <a:srgbClr val="00B050"/>
                </a:solidFill>
              </a:rPr>
              <a:t>de lixo reivindicam que seja criado um protocolo de coleta de lixo na Santa Casa, constando que o lixo deverá ser colocado do lado externo, devidamente </a:t>
            </a:r>
            <a:r>
              <a:rPr lang="pt-BR" sz="4400" dirty="0" smtClean="0">
                <a:solidFill>
                  <a:srgbClr val="00B050"/>
                </a:solidFill>
              </a:rPr>
              <a:t>conferido, haja visto que </a:t>
            </a:r>
            <a:r>
              <a:rPr lang="pt-BR" sz="4400" dirty="0" smtClean="0">
                <a:solidFill>
                  <a:srgbClr val="00B050"/>
                </a:solidFill>
              </a:rPr>
              <a:t>estes </a:t>
            </a:r>
            <a:r>
              <a:rPr lang="pt-BR" sz="4400" dirty="0" smtClean="0">
                <a:solidFill>
                  <a:srgbClr val="00B050"/>
                </a:solidFill>
              </a:rPr>
              <a:t>têm que, além de adentrar </a:t>
            </a:r>
            <a:r>
              <a:rPr lang="pt-BR" sz="4400" dirty="0" smtClean="0">
                <a:solidFill>
                  <a:srgbClr val="00B050"/>
                </a:solidFill>
              </a:rPr>
              <a:t>nas dependências </a:t>
            </a:r>
            <a:r>
              <a:rPr lang="pt-BR" sz="4400" dirty="0" smtClean="0">
                <a:solidFill>
                  <a:srgbClr val="00B050"/>
                </a:solidFill>
              </a:rPr>
              <a:t>da Entidade, estão em constante risco biológico, fato que já ocorreram acidentes com materiais perfuro cortantes.</a:t>
            </a:r>
          </a:p>
          <a:p>
            <a:pPr marL="0" indent="0" algn="ctr">
              <a:buNone/>
            </a:pPr>
            <a:r>
              <a:rPr lang="pt-BR" sz="4400" dirty="0" smtClean="0">
                <a:solidFill>
                  <a:srgbClr val="FF0000"/>
                </a:solidFill>
              </a:rPr>
              <a:t>Em vias de ser solucionado.</a:t>
            </a:r>
            <a:endParaRPr lang="pt-BR" sz="4400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819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0930" y="177421"/>
            <a:ext cx="11622622" cy="6400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800" dirty="0" smtClean="0">
                <a:solidFill>
                  <a:srgbClr val="00B050"/>
                </a:solidFill>
              </a:rPr>
              <a:t>35- Verificar a possibilidade de alterar os critérios do enquadramento de modo a atingir os servidores que foram enquadrados na letra A do Plano de Carreira por não terem três anos completos de exercício, sendo assim estão sendo prejudicados em detrimento aos servidores que ingressaram após a vigência do Plano de Carreira, visto direito à progressão, estando parados na letra A e por força da restrição, prevista na Lei, permanecerão até o fim de carreira sem o direito de progredir, o que lhes causará grande prejuízo financeiro em detrimento aos novos concursados. </a:t>
            </a:r>
          </a:p>
          <a:p>
            <a:pPr marL="0" indent="0" algn="ctr">
              <a:buNone/>
            </a:pPr>
            <a:r>
              <a:rPr lang="pt-BR" sz="3800" dirty="0" smtClean="0">
                <a:solidFill>
                  <a:srgbClr val="FF0000"/>
                </a:solidFill>
              </a:rPr>
              <a:t>O prefeito se dispôs a corrigir.</a:t>
            </a:r>
            <a:r>
              <a:rPr lang="pt-BR" sz="3800" dirty="0" smtClean="0">
                <a:solidFill>
                  <a:srgbClr val="00B050"/>
                </a:solidFill>
              </a:rPr>
              <a:t> </a:t>
            </a:r>
            <a:endParaRPr lang="pt-BR" sz="3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2597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0930" y="204716"/>
            <a:ext cx="11608974" cy="6277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4000" dirty="0" smtClean="0">
                <a:solidFill>
                  <a:srgbClr val="00B050"/>
                </a:solidFill>
              </a:rPr>
              <a:t>36-Considerando a perspectiva do tempo de aumento do tempo de trabalho para aposentadoria é preciso retirar a limitação do quinquênio (que hoje é 60% para mulher e 70% para homem). Enquanto o servidor estiver trabalhando ele deve adquirir o benefício. E quanto às progressões horizontais a tabela vai até o grau K, que corresponde a 30 anos de serviço, que também não irá representar a realidade fática. </a:t>
            </a:r>
          </a:p>
          <a:p>
            <a:pPr marL="0" indent="0" algn="ctr">
              <a:buNone/>
            </a:pPr>
            <a:r>
              <a:rPr lang="pt-BR" sz="4000" dirty="0" smtClean="0">
                <a:solidFill>
                  <a:srgbClr val="FF0000"/>
                </a:solidFill>
              </a:rPr>
              <a:t>O prefeito se dispôs a corrigir.</a:t>
            </a:r>
            <a:endParaRPr lang="pt-BR" sz="4000" dirty="0">
              <a:solidFill>
                <a:srgbClr val="FF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036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093" y="216505"/>
            <a:ext cx="8365035" cy="626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3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95785"/>
            <a:ext cx="10515600" cy="57811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9600" b="1" dirty="0" err="1">
                <a:solidFill>
                  <a:srgbClr val="00B050"/>
                </a:solidFill>
              </a:rPr>
              <a:t>Pré</a:t>
            </a:r>
            <a:r>
              <a:rPr lang="pt-BR" sz="9600" b="1" dirty="0">
                <a:solidFill>
                  <a:srgbClr val="00B050"/>
                </a:solidFill>
              </a:rPr>
              <a:t>-pauta </a:t>
            </a:r>
            <a:br>
              <a:rPr lang="pt-BR" sz="9600" b="1" dirty="0">
                <a:solidFill>
                  <a:srgbClr val="00B050"/>
                </a:solidFill>
              </a:rPr>
            </a:br>
            <a:r>
              <a:rPr lang="pt-BR" sz="9600" b="1" dirty="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de reivindicações </a:t>
            </a:r>
            <a:endParaRPr lang="pt-BR" sz="9600" b="1" dirty="0" smtClean="0"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0" indent="0" algn="ctr">
              <a:buNone/>
            </a:pPr>
            <a:r>
              <a:rPr lang="pt-BR" sz="9600" b="1" dirty="0" smtClean="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pt-BR" sz="9600" b="1" dirty="0">
                <a:solidFill>
                  <a:srgbClr val="00B050"/>
                </a:solidFill>
              </a:rPr>
              <a:t>Campanha Salarial </a:t>
            </a:r>
            <a:br>
              <a:rPr lang="pt-BR" sz="9600" b="1" dirty="0">
                <a:solidFill>
                  <a:srgbClr val="00B050"/>
                </a:solidFill>
              </a:rPr>
            </a:br>
            <a:r>
              <a:rPr lang="pt-BR" sz="9600" b="1" dirty="0">
                <a:solidFill>
                  <a:srgbClr val="00B050"/>
                </a:solidFill>
              </a:rPr>
              <a:t>2020-Formiga</a:t>
            </a:r>
            <a:endParaRPr lang="pt-BR" sz="9600" dirty="0"/>
          </a:p>
        </p:txBody>
      </p:sp>
    </p:spTree>
    <p:extLst>
      <p:ext uri="{BB962C8B-B14F-4D97-AF65-F5344CB8AC3E}">
        <p14:creationId xmlns:p14="http://schemas.microsoft.com/office/powerpoint/2010/main" val="2579397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25003"/>
            <a:ext cx="10515600" cy="5751960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pt-BR" sz="8000" dirty="0" smtClean="0">
                <a:solidFill>
                  <a:srgbClr val="00B050"/>
                </a:solidFill>
              </a:rPr>
              <a:t>4-</a:t>
            </a:r>
            <a:r>
              <a:rPr lang="pt-BR" sz="8000" dirty="0">
                <a:solidFill>
                  <a:srgbClr val="00B050"/>
                </a:solidFill>
              </a:rPr>
              <a:t>Equiparação salarial de arquivista com bibliotecários, já que o cargo exige a formação em biblioteconomia. </a:t>
            </a:r>
            <a:endParaRPr lang="pt-BR" sz="8000" dirty="0" smtClean="0">
              <a:solidFill>
                <a:srgbClr val="00B050"/>
              </a:solidFill>
            </a:endParaRPr>
          </a:p>
          <a:p>
            <a:pPr marL="0" lvl="0" indent="0" algn="ctr">
              <a:buNone/>
            </a:pPr>
            <a:r>
              <a:rPr lang="pt-BR" sz="8000" dirty="0" smtClean="0">
                <a:solidFill>
                  <a:srgbClr val="FF0000"/>
                </a:solidFill>
              </a:rPr>
              <a:t>Não tem como</a:t>
            </a:r>
            <a:endParaRPr lang="pt-BR" sz="8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70456"/>
            <a:ext cx="10515600" cy="5906507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pt-BR" sz="8000" dirty="0" smtClean="0">
                <a:solidFill>
                  <a:srgbClr val="00B050"/>
                </a:solidFill>
              </a:rPr>
              <a:t>5-Equiparação </a:t>
            </a:r>
            <a:r>
              <a:rPr lang="pt-BR" sz="8000" dirty="0">
                <a:solidFill>
                  <a:srgbClr val="00B050"/>
                </a:solidFill>
              </a:rPr>
              <a:t>salarial dos coveiros com os pedreiros, já que a referida categoria desempenha, também, a função de </a:t>
            </a:r>
            <a:r>
              <a:rPr lang="pt-BR" sz="8000" dirty="0" smtClean="0">
                <a:solidFill>
                  <a:srgbClr val="00B050"/>
                </a:solidFill>
              </a:rPr>
              <a:t>pedreiro.</a:t>
            </a:r>
          </a:p>
          <a:p>
            <a:pPr marL="0" lvl="0" indent="0" algn="ctr">
              <a:buNone/>
            </a:pPr>
            <a:r>
              <a:rPr lang="pt-BR" sz="8000" dirty="0" smtClean="0">
                <a:solidFill>
                  <a:srgbClr val="FF0000"/>
                </a:solidFill>
              </a:rPr>
              <a:t>Não tem como</a:t>
            </a:r>
            <a:endParaRPr lang="pt-BR" sz="8000" dirty="0">
              <a:solidFill>
                <a:srgbClr val="FF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46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8000" dirty="0" smtClean="0">
                <a:solidFill>
                  <a:srgbClr val="00B050"/>
                </a:solidFill>
              </a:rPr>
              <a:t>6-Pagamento </a:t>
            </a:r>
            <a:r>
              <a:rPr lang="pt-BR" sz="8000" dirty="0">
                <a:solidFill>
                  <a:srgbClr val="00B050"/>
                </a:solidFill>
              </a:rPr>
              <a:t>do Adicional de Titulação, já previsto no Plano de Carreira. </a:t>
            </a:r>
            <a:endParaRPr lang="pt-BR" sz="8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sz="8000" dirty="0" smtClean="0">
                <a:solidFill>
                  <a:srgbClr val="FF0000"/>
                </a:solidFill>
              </a:rPr>
              <a:t>Não tem como agora</a:t>
            </a:r>
            <a:endParaRPr lang="pt-BR" sz="80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6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12124"/>
            <a:ext cx="10515600" cy="576483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BR" sz="8500" dirty="0" smtClean="0">
                <a:solidFill>
                  <a:srgbClr val="00B050"/>
                </a:solidFill>
              </a:rPr>
              <a:t>7-Equiparação </a:t>
            </a:r>
            <a:r>
              <a:rPr lang="pt-BR" sz="8500" dirty="0">
                <a:solidFill>
                  <a:srgbClr val="00B050"/>
                </a:solidFill>
              </a:rPr>
              <a:t>do piso salarial dos técnicos de enfermagem com técnicos de segurança do trabalho (atualmente os ACS e </a:t>
            </a:r>
            <a:r>
              <a:rPr lang="pt-BR" sz="8500" dirty="0" smtClean="0">
                <a:solidFill>
                  <a:srgbClr val="00B050"/>
                </a:solidFill>
              </a:rPr>
              <a:t>AE </a:t>
            </a:r>
            <a:r>
              <a:rPr lang="pt-BR" sz="8500" dirty="0">
                <a:solidFill>
                  <a:srgbClr val="00B050"/>
                </a:solidFill>
              </a:rPr>
              <a:t>têm um piso maior do que os técnicos de enfermagem</a:t>
            </a:r>
            <a:r>
              <a:rPr lang="pt-BR" sz="8500" dirty="0" smtClean="0">
                <a:solidFill>
                  <a:srgbClr val="00B050"/>
                </a:solidFill>
              </a:rPr>
              <a:t>).</a:t>
            </a:r>
          </a:p>
          <a:p>
            <a:pPr marL="0" indent="0" algn="ctr">
              <a:buNone/>
            </a:pPr>
            <a:r>
              <a:rPr lang="pt-BR" sz="8500" dirty="0">
                <a:solidFill>
                  <a:srgbClr val="00B050"/>
                </a:solidFill>
              </a:rPr>
              <a:t>	</a:t>
            </a:r>
            <a:r>
              <a:rPr lang="pt-BR" sz="8500" dirty="0" smtClean="0">
                <a:solidFill>
                  <a:srgbClr val="FF0000"/>
                </a:solidFill>
              </a:rPr>
              <a:t>Não tem como</a:t>
            </a:r>
            <a:endParaRPr lang="pt-BR" sz="85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28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76518"/>
            <a:ext cx="10515600" cy="570044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sz="8000" dirty="0" smtClean="0">
                <a:solidFill>
                  <a:srgbClr val="00B050"/>
                </a:solidFill>
              </a:rPr>
              <a:t>8-</a:t>
            </a:r>
            <a:r>
              <a:rPr lang="pt-BR" sz="8000" dirty="0">
                <a:solidFill>
                  <a:srgbClr val="00B050"/>
                </a:solidFill>
              </a:rPr>
              <a:t>Equiparação salarial dos auxiliares de saúde bucal </a:t>
            </a:r>
            <a:r>
              <a:rPr lang="pt-BR" sz="8000" dirty="0" smtClean="0">
                <a:solidFill>
                  <a:srgbClr val="00B050"/>
                </a:solidFill>
              </a:rPr>
              <a:t>e </a:t>
            </a:r>
            <a:r>
              <a:rPr lang="pt-BR" sz="8000" dirty="0" smtClean="0">
                <a:solidFill>
                  <a:srgbClr val="00B050"/>
                </a:solidFill>
              </a:rPr>
              <a:t>auxiliares de limpeza com oficiais </a:t>
            </a:r>
            <a:r>
              <a:rPr lang="pt-BR" sz="8000" dirty="0" smtClean="0">
                <a:solidFill>
                  <a:srgbClr val="00B050"/>
                </a:solidFill>
              </a:rPr>
              <a:t>administrativos</a:t>
            </a:r>
            <a:r>
              <a:rPr lang="pt-BR" sz="8000" dirty="0" smtClean="0">
                <a:solidFill>
                  <a:srgbClr val="00B050"/>
                </a:solidFill>
              </a:rPr>
              <a:t>.</a:t>
            </a:r>
            <a:r>
              <a:rPr lang="pt-BR" sz="8000" dirty="0">
                <a:solidFill>
                  <a:srgbClr val="FF0000"/>
                </a:solidFill>
              </a:rPr>
              <a:t> Não tem como</a:t>
            </a:r>
          </a:p>
          <a:p>
            <a:pPr marL="0" indent="0" algn="ctr">
              <a:buNone/>
            </a:pPr>
            <a:endParaRPr lang="pt-BR" sz="8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4991979"/>
            <a:ext cx="2348027" cy="17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64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96214"/>
            <a:ext cx="10515600" cy="588074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pt-BR" sz="8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pt-BR" sz="8700" dirty="0" smtClean="0">
                <a:solidFill>
                  <a:srgbClr val="00B050"/>
                </a:solidFill>
              </a:rPr>
              <a:t>9-Criação </a:t>
            </a:r>
            <a:r>
              <a:rPr lang="pt-BR" sz="8700" dirty="0">
                <a:solidFill>
                  <a:srgbClr val="00B050"/>
                </a:solidFill>
              </a:rPr>
              <a:t>do Banco de Horas para os servidores da </a:t>
            </a:r>
            <a:r>
              <a:rPr lang="pt-BR" sz="8700" dirty="0" smtClean="0">
                <a:solidFill>
                  <a:srgbClr val="00B050"/>
                </a:solidFill>
              </a:rPr>
              <a:t>Saúde, já encaminhada para a Procuradoria, para elaboração do parecer. </a:t>
            </a:r>
          </a:p>
          <a:p>
            <a:pPr marL="0" indent="0" algn="ctr">
              <a:buNone/>
            </a:pPr>
            <a:r>
              <a:rPr lang="pt-BR" sz="8700" dirty="0" smtClean="0">
                <a:solidFill>
                  <a:srgbClr val="FF0000"/>
                </a:solidFill>
              </a:rPr>
              <a:t>Será feito (somente para a Saúde e Educação). Não pode ser usado para reposição de pessoal e sim em Campanhas: vacinação, programas de saúde; eventos. Vai ser instituído por Lei. </a:t>
            </a:r>
            <a:endParaRPr lang="pt-BR" sz="87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t-BR" sz="8000" dirty="0">
              <a:solidFill>
                <a:srgbClr val="00B05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" y="5512157"/>
            <a:ext cx="1653263" cy="12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77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1342</Words>
  <Application>Microsoft Office PowerPoint</Application>
  <PresentationFormat>Widescreen</PresentationFormat>
  <Paragraphs>85</Paragraphs>
  <Slides>38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Pré-pauta  de reivindicações  Campanha Salarial  2020</dc:title>
  <dc:creator>Lenir</dc:creator>
  <cp:lastModifiedBy>Lenir</cp:lastModifiedBy>
  <cp:revision>44</cp:revision>
  <cp:lastPrinted>2019-12-05T20:51:07Z</cp:lastPrinted>
  <dcterms:created xsi:type="dcterms:W3CDTF">2019-11-29T15:32:22Z</dcterms:created>
  <dcterms:modified xsi:type="dcterms:W3CDTF">2020-01-30T19:33:01Z</dcterms:modified>
</cp:coreProperties>
</file>